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9828d2b2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9828d2b2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Radhey</a:t>
            </a:r>
            <a:br>
              <a:rPr lang="en"/>
            </a:br>
            <a:r>
              <a:rPr lang="en"/>
              <a:t>* How will you establish those partnerships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7000b456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7000b456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Radhey</a:t>
            </a:r>
            <a:br>
              <a:rPr lang="en" sz="1200"/>
            </a:br>
            <a:r>
              <a:rPr lang="en" sz="1200"/>
              <a:t>* How will you establish those partnerships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will you need as partners in order to succeed?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Production?  Distribution? Funding? Other?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7000b456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7000b456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9c2db5a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9c2db5a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7000b456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7000b456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2acb942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2acb942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9c2db5a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9c2db5a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7000b456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7000b456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Radhey - Look at my employee headcount and change it if you want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Who are the key team members?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What are their backgrounds? Keep it high level on the slide -- you can provide detail verbally. Focus on the experience and expertise that is relevant to your business.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Why will this team win?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What key hires will you need to make, and when?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Note: If your management team isn’t at critical mass (which is probably the case),  augment this slide with your list of advisors.  Even with a robust management team if you have a stellar list of advisors you should show them on this slide.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7000b456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7000b456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7000b456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7000b45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Why what you are doing matters! Why are you different! Why you will win! Why someone should invest!</a:t>
            </a:r>
            <a:endParaRPr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7000b456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7000b456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7000b456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7000b456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7000b456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7000b456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29828d2b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29828d2b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Radhey</a:t>
            </a:r>
            <a:br>
              <a:rPr lang="en"/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 your product/service and the benefits/value it brings to customers (this may require two slides but if at all possible limit it to one).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this product address the pain point in your target market?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economic impact? $45/ 1 box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compelling reason to buy?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9828d2b2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29828d2b2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Radhey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have a technology business you may need to add a slide to show the product architecture to show that you have worked out how you are going to do this. But, don’t go overboard with technical detail and language.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7000b456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7000b456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/>
          </a:p>
          <a:p>
            <a:pPr indent="-2857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makes your company unique?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have any edges in technology, or process, or people, or relationships?  What are they? Describe them.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you have any “unfair advantages”?  Patents? Other?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▪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Barriers to entry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7000b456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7000b456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Isabelle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7000b456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7000b456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Victoria</a:t>
            </a:r>
            <a:endParaRPr sz="1200"/>
          </a:p>
          <a:p>
            <a:pPr indent="-266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sell the products?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your go-to-market strategy?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will sell, and how?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your overall marketing plan?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Channels of distribution?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29.jpg"/><Relationship Id="rId7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747250" y="14557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7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475" y="828250"/>
            <a:ext cx="4921675" cy="394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109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Partnerships and Other Collaborations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264450" y="856050"/>
            <a:ext cx="17535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RideShare </a:t>
            </a: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Partner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486400" y="4648200"/>
            <a:ext cx="3135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Bus </a:t>
            </a: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rtner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047750"/>
            <a:ext cx="22669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73" y="2661050"/>
            <a:ext cx="4130476" cy="24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3800" y="3663551"/>
            <a:ext cx="5181600" cy="7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1448" y="2394875"/>
            <a:ext cx="38100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6417" y="1289450"/>
            <a:ext cx="5436358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1297500" y="413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Partnerships and Other Collaborations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601" y="2077481"/>
            <a:ext cx="3771675" cy="1969474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700" y="1775225"/>
            <a:ext cx="1720450" cy="22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959650" y="1389450"/>
            <a:ext cx="17535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Research Partner</a:t>
            </a:r>
            <a:endParaRPr b="1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5181600" y="1600200"/>
            <a:ext cx="31350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Manufacturing </a:t>
            </a:r>
            <a:r>
              <a:rPr b="1" lang="en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Partner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Milestones and Marketing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1" name="Google Shape;231;p24"/>
          <p:cNvSpPr txBox="1"/>
          <p:nvPr>
            <p:ph idx="1" type="body"/>
          </p:nvPr>
        </p:nvSpPr>
        <p:spPr>
          <a:xfrm>
            <a:off x="9274600" y="1338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progress have you made to date?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Describe the milestones in the development of your venture, and show which ones you have achieved. How will you win in the market? Use a chart or timeline.  Not too many words!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you sell the products?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your go-to-market strategy?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your marketing plan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5" y="1208025"/>
            <a:ext cx="4590769" cy="388270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657" y="1208025"/>
            <a:ext cx="4142168" cy="38827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libri"/>
                <a:ea typeface="Calibri"/>
                <a:cs typeface="Calibri"/>
                <a:sym typeface="Calibri"/>
              </a:rPr>
              <a:t>Cost Breakdown and Units Sold Projections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5" y="1415771"/>
            <a:ext cx="3851129" cy="3680129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483" y="1407300"/>
            <a:ext cx="5081467" cy="3697049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How Will You Make Money 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92243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level financials (5 years desirable)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Revenue projection, by major revenue category, by year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projection, by major cost category, by year.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Breakeven point (where you first start making money)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projected employee headcount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Describe pricing and revenue model (what you will charge, how you will charge it, etc.)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backup, more detailed, financial information with you in case you need to answer questions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63" y="1307850"/>
            <a:ext cx="6784474" cy="38004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Break Even</a:t>
            </a: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Analysis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92243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 level financials (5 years desirable)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Revenue projection, by major revenue category, by year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projection, by major cost category, by year.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Breakeven point (where you first start making money)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projected employee headcount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Describe pricing and revenue model (what you will charge, how you will charge it, etc.)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Have backup, more detailed, financial information with you in case you need to answer questions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250" y="1173175"/>
            <a:ext cx="6991475" cy="3896326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latin typeface="Calibri"/>
                <a:ea typeface="Calibri"/>
                <a:cs typeface="Calibri"/>
                <a:sym typeface="Calibri"/>
              </a:rPr>
              <a:t>Employee Headcount &amp; Management</a:t>
            </a:r>
            <a:endParaRPr sz="28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88" y="1307850"/>
            <a:ext cx="7626819" cy="3784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9"/>
          <p:cNvCxnSpPr>
            <a:stCxn id="268" idx="2"/>
            <a:endCxn id="269" idx="1"/>
          </p:cNvCxnSpPr>
          <p:nvPr/>
        </p:nvCxnSpPr>
        <p:spPr>
          <a:xfrm flipH="1" rot="10800000">
            <a:off x="1602300" y="2047650"/>
            <a:ext cx="1250100" cy="524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29"/>
          <p:cNvCxnSpPr>
            <a:stCxn id="268" idx="2"/>
            <a:endCxn id="271" idx="1"/>
          </p:cNvCxnSpPr>
          <p:nvPr/>
        </p:nvCxnSpPr>
        <p:spPr>
          <a:xfrm flipH="1" rot="10800000">
            <a:off x="1602300" y="380550"/>
            <a:ext cx="1250100" cy="21912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9"/>
          <p:cNvSpPr/>
          <p:nvPr/>
        </p:nvSpPr>
        <p:spPr>
          <a:xfrm rot="-5400000">
            <a:off x="-280950" y="2309100"/>
            <a:ext cx="32412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CEO</a:t>
            </a:r>
            <a:b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Victoria Lara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852250" y="1177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CTO/VP of Engineering</a:t>
            </a:r>
            <a:b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Radhey Patel </a:t>
            </a:r>
            <a:endParaRPr sz="1100" u="sng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2852250" y="1784974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CFO/VP of Finance</a:t>
            </a:r>
            <a:b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David Rak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6320550" y="1119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Designer 1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6320550" y="7896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Hardware Designer 2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9"/>
          <p:cNvSpPr/>
          <p:nvPr/>
        </p:nvSpPr>
        <p:spPr>
          <a:xfrm>
            <a:off x="6320550" y="15424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QA &amp; Testing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5" name="Google Shape;275;p29"/>
          <p:cNvCxnSpPr>
            <a:stCxn id="271" idx="3"/>
            <a:endCxn id="272" idx="1"/>
          </p:cNvCxnSpPr>
          <p:nvPr/>
        </p:nvCxnSpPr>
        <p:spPr>
          <a:xfrm flipH="1" rot="10800000">
            <a:off x="4872750" y="374724"/>
            <a:ext cx="1447800" cy="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29"/>
          <p:cNvSpPr/>
          <p:nvPr/>
        </p:nvSpPr>
        <p:spPr>
          <a:xfrm>
            <a:off x="6320550" y="22201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Internal </a:t>
            </a: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Accountant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29"/>
          <p:cNvCxnSpPr>
            <a:stCxn id="271" idx="3"/>
            <a:endCxn id="273" idx="1"/>
          </p:cNvCxnSpPr>
          <p:nvPr/>
        </p:nvCxnSpPr>
        <p:spPr>
          <a:xfrm>
            <a:off x="4872750" y="380424"/>
            <a:ext cx="1447800" cy="67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p29"/>
          <p:cNvCxnSpPr>
            <a:stCxn id="274" idx="1"/>
            <a:endCxn id="271" idx="3"/>
          </p:cNvCxnSpPr>
          <p:nvPr/>
        </p:nvCxnSpPr>
        <p:spPr>
          <a:xfrm rot="10800000">
            <a:off x="4872750" y="380438"/>
            <a:ext cx="1447800" cy="142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9" name="Google Shape;279;p29"/>
          <p:cNvCxnSpPr>
            <a:stCxn id="276" idx="1"/>
            <a:endCxn id="269" idx="3"/>
          </p:cNvCxnSpPr>
          <p:nvPr/>
        </p:nvCxnSpPr>
        <p:spPr>
          <a:xfrm rot="10800000">
            <a:off x="4872750" y="2047538"/>
            <a:ext cx="1447800" cy="435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p29"/>
          <p:cNvCxnSpPr>
            <a:stCxn id="268" idx="2"/>
            <a:endCxn id="281" idx="1"/>
          </p:cNvCxnSpPr>
          <p:nvPr/>
        </p:nvCxnSpPr>
        <p:spPr>
          <a:xfrm>
            <a:off x="1602300" y="2571750"/>
            <a:ext cx="1249800" cy="219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29"/>
          <p:cNvCxnSpPr>
            <a:stCxn id="268" idx="2"/>
            <a:endCxn id="283" idx="1"/>
          </p:cNvCxnSpPr>
          <p:nvPr/>
        </p:nvCxnSpPr>
        <p:spPr>
          <a:xfrm>
            <a:off x="1602300" y="2571750"/>
            <a:ext cx="1249800" cy="53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29"/>
          <p:cNvSpPr/>
          <p:nvPr/>
        </p:nvSpPr>
        <p:spPr>
          <a:xfrm>
            <a:off x="2852100" y="28406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CMO/VP of Marketing</a:t>
            </a:r>
            <a:b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Isabelle Goode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2852100" y="4507899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HR Admin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6320400" y="28349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Assistant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6320400" y="351261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Sales-Marketing Intern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320550" y="422163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Sales Associate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7" name="Google Shape;287;p29"/>
          <p:cNvCxnSpPr>
            <a:stCxn id="283" idx="3"/>
            <a:endCxn id="284" idx="1"/>
          </p:cNvCxnSpPr>
          <p:nvPr/>
        </p:nvCxnSpPr>
        <p:spPr>
          <a:xfrm flipH="1" rot="10800000">
            <a:off x="4872600" y="3097649"/>
            <a:ext cx="1447800" cy="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9"/>
          <p:cNvCxnSpPr>
            <a:stCxn id="283" idx="3"/>
            <a:endCxn id="285" idx="1"/>
          </p:cNvCxnSpPr>
          <p:nvPr/>
        </p:nvCxnSpPr>
        <p:spPr>
          <a:xfrm>
            <a:off x="4872600" y="3103349"/>
            <a:ext cx="1447800" cy="672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29"/>
          <p:cNvCxnSpPr>
            <a:stCxn id="286" idx="1"/>
            <a:endCxn id="283" idx="3"/>
          </p:cNvCxnSpPr>
          <p:nvPr/>
        </p:nvCxnSpPr>
        <p:spPr>
          <a:xfrm rot="10800000">
            <a:off x="4872750" y="3103388"/>
            <a:ext cx="1447800" cy="1380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of Funds and Exit Strategy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9268075" y="1492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much money do you need?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you going to use the money for?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your projections for future fundraising needs?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are the possible exit scenarios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acquisition is a likely exit then identify who might be a potential acquiring company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there are any comparable exits in your market space, identify them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19825"/>
            <a:ext cx="3434350" cy="3769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5131050" y="1219825"/>
            <a:ext cx="38109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Start-up funds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Bootstrap it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Government Loan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Crowdsourcing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Exit Scenarios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Bought out by partner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Char char="▪"/>
            </a:pP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Acquired</a:t>
            </a:r>
            <a:r>
              <a:rPr lang="en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by other car products company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694050" y="1452400"/>
            <a:ext cx="77559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▪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Ensuring people’s safety and helping businesses secure client-base  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▪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Cost-effective, adaptable,  and easy to use!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Char char="▪"/>
            </a:pPr>
            <a:r>
              <a:rPr lang="en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Pathogen resistance on the rise = need for novel cleaning techniques</a:t>
            </a:r>
            <a:endParaRPr sz="2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850" y="3040300"/>
            <a:ext cx="2243790" cy="179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68875" y="418375"/>
            <a:ext cx="70389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Times New Roman"/>
                <a:ea typeface="Times New Roman"/>
                <a:cs typeface="Times New Roman"/>
                <a:sym typeface="Times New Roman"/>
              </a:rPr>
              <a:t>SaniLamp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734575" y="1235025"/>
            <a:ext cx="8107500" cy="16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Automated UVC-light car sanitizer for family vehicles and shared-vehicles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Efficiently kills pathogens to prevent the spread of infectious diseases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Current cleaning methods are subject to shortages (cleaning supplies) or require manual labor (UV wands)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Hands-free way to sanitize car surfaces, prevent spread of disease, and reduce waste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31943" l="0" r="0" t="4865"/>
          <a:stretch/>
        </p:blipFill>
        <p:spPr>
          <a:xfrm>
            <a:off x="6564000" y="2972675"/>
            <a:ext cx="1494975" cy="1417452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14"/>
          <p:cNvPicPr preferRelativeResize="0"/>
          <p:nvPr/>
        </p:nvPicPr>
        <p:blipFill rotWithShape="1">
          <a:blip r:embed="rId4">
            <a:alphaModFix/>
          </a:blip>
          <a:srcRect b="40444" l="21625" r="15564" t="0"/>
          <a:stretch/>
        </p:blipFill>
        <p:spPr>
          <a:xfrm>
            <a:off x="4727900" y="2972675"/>
            <a:ext cx="1494975" cy="141744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17246" l="23041" r="16466" t="7673"/>
          <a:stretch/>
        </p:blipFill>
        <p:spPr>
          <a:xfrm>
            <a:off x="1019400" y="2960750"/>
            <a:ext cx="1494974" cy="144129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14"/>
          <p:cNvPicPr preferRelativeResize="0"/>
          <p:nvPr/>
        </p:nvPicPr>
        <p:blipFill rotWithShape="1">
          <a:blip r:embed="rId6">
            <a:alphaModFix/>
          </a:blip>
          <a:srcRect b="14266" l="0" r="0" t="0"/>
          <a:stretch/>
        </p:blipFill>
        <p:spPr>
          <a:xfrm>
            <a:off x="2873650" y="2942188"/>
            <a:ext cx="1494978" cy="1478417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14"/>
          <p:cNvSpPr txBox="1"/>
          <p:nvPr/>
        </p:nvSpPr>
        <p:spPr>
          <a:xfrm>
            <a:off x="998000" y="4362900"/>
            <a:ext cx="15378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Victoria Lara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CEO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vlara@bu.edu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2852250" y="4362900"/>
            <a:ext cx="15378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David Rak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VP of Finance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drak77@bu.edu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4"/>
          <p:cNvSpPr txBox="1"/>
          <p:nvPr/>
        </p:nvSpPr>
        <p:spPr>
          <a:xfrm>
            <a:off x="4682813" y="4362900"/>
            <a:ext cx="15852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Radhey Patel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VP of Engineering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rexu6@bu.edu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6560800" y="4362900"/>
            <a:ext cx="15852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Isabelle Goode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VP of Marketing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igoode@bu.edu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9904" y="42200"/>
            <a:ext cx="1254677" cy="13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Company Overview</a:t>
            </a:r>
            <a:endParaRPr u="sng"/>
          </a:p>
        </p:txBody>
      </p:sp>
      <p:sp>
        <p:nvSpPr>
          <p:cNvPr id="156" name="Google Shape;156;p15"/>
          <p:cNvSpPr txBox="1"/>
          <p:nvPr>
            <p:ph idx="1" type="body"/>
          </p:nvPr>
        </p:nvSpPr>
        <p:spPr>
          <a:xfrm>
            <a:off x="1297500" y="1415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SaniLamp provides owners of passenger vehicles with a automated, affordable UV-C light sanitizing device to clean their car at frequent intervals and prevent the spread of communicable diseases like COVID-19.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100" y="3129950"/>
            <a:ext cx="2243790" cy="179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latin typeface="Calibri"/>
                <a:ea typeface="Calibri"/>
                <a:cs typeface="Calibri"/>
                <a:sym typeface="Calibri"/>
              </a:rPr>
              <a:t>Problem Statement and Market Opportunity</a:t>
            </a:r>
            <a:endParaRPr u="sng"/>
          </a:p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991625" y="999225"/>
            <a:ext cx="8206800" cy="13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Rideshare bookings down 75%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Traditional cleaning products produce waste and are in short supply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▪"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Other UV-C sanitizers are expensive or require hands-on use</a:t>
            </a:r>
            <a:endParaRPr sz="3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" y="2472625"/>
            <a:ext cx="2789134" cy="20736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468" y="2472625"/>
            <a:ext cx="2811725" cy="20736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6"/>
          <p:cNvPicPr preferRelativeResize="0"/>
          <p:nvPr/>
        </p:nvPicPr>
        <p:blipFill rotWithShape="1">
          <a:blip r:embed="rId5">
            <a:alphaModFix/>
          </a:blip>
          <a:srcRect b="19047" l="16342" r="1984" t="2472"/>
          <a:stretch/>
        </p:blipFill>
        <p:spPr>
          <a:xfrm>
            <a:off x="3031475" y="2472625"/>
            <a:ext cx="3098275" cy="20736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Statement 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513825"/>
            <a:ext cx="4191000" cy="2357451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3" name="Google Shape;173;p17"/>
          <p:cNvCxnSpPr/>
          <p:nvPr/>
        </p:nvCxnSpPr>
        <p:spPr>
          <a:xfrm flipH="1" rot="10800000">
            <a:off x="4200525" y="1370300"/>
            <a:ext cx="1103700" cy="8037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174" name="Google Shape;174;p17"/>
          <p:cNvSpPr txBox="1"/>
          <p:nvPr/>
        </p:nvSpPr>
        <p:spPr>
          <a:xfrm>
            <a:off x="5304225" y="813200"/>
            <a:ext cx="1585800" cy="5571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4,304% 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6504375" y="968450"/>
            <a:ext cx="214500" cy="246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5304225" y="3007250"/>
            <a:ext cx="36126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$50-66</a:t>
            </a:r>
            <a:endParaRPr b="1" sz="6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Solution Statement </a:t>
            </a:r>
            <a:endParaRPr u="sng">
              <a:solidFill>
                <a:srgbClr val="FFFFFF"/>
              </a:solidFill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8650" y="1913275"/>
            <a:ext cx="4929750" cy="24402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14710" l="1780" r="51251" t="3106"/>
          <a:stretch/>
        </p:blipFill>
        <p:spPr>
          <a:xfrm>
            <a:off x="500750" y="1913275"/>
            <a:ext cx="3340282" cy="24402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latin typeface="Calibri"/>
                <a:ea typeface="Calibri"/>
                <a:cs typeface="Calibri"/>
                <a:sym typeface="Calibri"/>
              </a:rPr>
              <a:t>Your Secret Sauce </a:t>
            </a:r>
            <a:endParaRPr u="sng"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297500" y="1485150"/>
            <a:ext cx="7289100" cy="30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▪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Unique: adaptable, cost-effective, novel cleaning tech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▪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Leading edge: partnerships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▪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“Unfair advantages”: None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▪"/>
            </a:pPr>
            <a:r>
              <a:rPr lang="en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Barriers: existing competitors and stony buyers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052550" y="15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Competition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63" y="686426"/>
            <a:ext cx="5153075" cy="4275625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416788" y="276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8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 &amp; Marketing</a:t>
            </a:r>
            <a:endParaRPr u="sng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1178213" y="904825"/>
            <a:ext cx="7277400" cy="3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Sales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Brick-and-mortar and online stores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Channels will sell, company website will have a lower price ($65 vs $50)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 plan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Channels: Amazon, Target, Company Website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 channels to market product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Calibri"/>
              <a:buChar char="▪"/>
            </a:pPr>
            <a:r>
              <a:rPr lang="en" sz="1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Mainly web advertising, some radio</a:t>
            </a: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13923" l="8980" r="7553" t="12133"/>
          <a:stretch/>
        </p:blipFill>
        <p:spPr>
          <a:xfrm>
            <a:off x="6769650" y="3457725"/>
            <a:ext cx="2374340" cy="16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75" y="3630225"/>
            <a:ext cx="1284674" cy="128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300" y="3810025"/>
            <a:ext cx="3859125" cy="11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